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329" r:id="rId3"/>
    <p:sldId id="342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43" r:id="rId13"/>
    <p:sldId id="344" r:id="rId14"/>
    <p:sldId id="340" r:id="rId15"/>
    <p:sldId id="345" r:id="rId16"/>
    <p:sldId id="346" r:id="rId17"/>
    <p:sldId id="341" r:id="rId18"/>
    <p:sldId id="339" r:id="rId19"/>
    <p:sldId id="26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111111"/>
    <a:srgbClr val="034EA2"/>
    <a:srgbClr val="CCFFFF"/>
    <a:srgbClr val="034E84"/>
    <a:srgbClr val="28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229B5F-0EF9-4118-B6B1-9C73EA0F4D03}" v="40" dt="2021-07-29T19:37:07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5"/>
    <p:restoredTop sz="94832"/>
  </p:normalViewPr>
  <p:slideViewPr>
    <p:cSldViewPr showGuides="1"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AE680-F372-46F1-A4C5-2AE2B58296A5}" type="datetimeFigureOut">
              <a:rPr lang="pt-BR" smtClean="0"/>
              <a:t>02/08/2021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367F9-3662-49AA-B9D9-153954FE98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36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367F9-3662-49AA-B9D9-153954FE98B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514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367F9-3662-49AA-B9D9-153954FE98B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637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367F9-3662-49AA-B9D9-153954FE98B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938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367F9-3662-49AA-B9D9-153954FE98B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93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4932733-DE66-A844-89AA-0043C6E3F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3313" r="16138" b="32200"/>
          <a:stretch/>
        </p:blipFill>
        <p:spPr>
          <a:xfrm>
            <a:off x="1475657" y="1700810"/>
            <a:ext cx="6192688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85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 userDrawn="1"/>
        </p:nvSpPr>
        <p:spPr>
          <a:xfrm>
            <a:off x="0" y="6425952"/>
            <a:ext cx="9144000" cy="432048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 dirty="0">
              <a:solidFill>
                <a:srgbClr val="2857A5"/>
              </a:solidFill>
            </a:endParaRPr>
          </a:p>
        </p:txBody>
      </p:sp>
      <p:cxnSp>
        <p:nvCxnSpPr>
          <p:cNvPr id="3" name="Conector reto 8">
            <a:extLst>
              <a:ext uri="{FF2B5EF4-FFF2-40B4-BE49-F238E27FC236}">
                <a16:creationId xmlns:a16="http://schemas.microsoft.com/office/drawing/2014/main" id="{5FD85663-AA7B-4543-8ED3-50AEA3D20C79}"/>
              </a:ext>
            </a:extLst>
          </p:cNvPr>
          <p:cNvCxnSpPr/>
          <p:nvPr userDrawn="1"/>
        </p:nvCxnSpPr>
        <p:spPr>
          <a:xfrm>
            <a:off x="467544" y="747448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96BC273-68CA-3942-B57D-802FAFF65E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1055" r="16138" b="31055"/>
          <a:stretch/>
        </p:blipFill>
        <p:spPr>
          <a:xfrm>
            <a:off x="7186836" y="156853"/>
            <a:ext cx="1417612" cy="56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2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comissaoeleitorallgbt@justica.sp.gov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10">
            <a:extLst>
              <a:ext uri="{FF2B5EF4-FFF2-40B4-BE49-F238E27FC236}">
                <a16:creationId xmlns:a16="http://schemas.microsoft.com/office/drawing/2014/main" id="{8C17B83F-E500-8647-9409-93B763680A7B}"/>
              </a:ext>
            </a:extLst>
          </p:cNvPr>
          <p:cNvSpPr txBox="1"/>
          <p:nvPr/>
        </p:nvSpPr>
        <p:spPr>
          <a:xfrm>
            <a:off x="2195736" y="4455114"/>
            <a:ext cx="475252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75" b="1" dirty="0">
                <a:latin typeface="Gotham Book" pitchFamily="2" charset="0"/>
                <a:ea typeface="Verdana" panose="020B0604030504040204" pitchFamily="34" charset="0"/>
                <a:cs typeface="Arial" panose="020B0604020202020204" pitchFamily="34" charset="0"/>
              </a:rPr>
              <a:t>Pleito da sociedade civil para o biênio 2021-2023 do Conselho Estadual LGBT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1" y="3969061"/>
            <a:ext cx="3017782" cy="3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5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3F781E8-5B10-434B-8D7F-EE4DC7B28347}"/>
              </a:ext>
            </a:extLst>
          </p:cNvPr>
          <p:cNvSpPr txBox="1"/>
          <p:nvPr/>
        </p:nvSpPr>
        <p:spPr>
          <a:xfrm>
            <a:off x="997853" y="980728"/>
            <a:ext cx="77048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Candara" pitchFamily="34" charset="0"/>
              </a:rPr>
              <a:t>Considerações sobre a fórmula adotada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AF084CB-1CCF-4639-A540-2AD45909145E}"/>
              </a:ext>
            </a:extLst>
          </p:cNvPr>
          <p:cNvSpPr txBox="1"/>
          <p:nvPr/>
        </p:nvSpPr>
        <p:spPr>
          <a:xfrm>
            <a:off x="997853" y="1628800"/>
            <a:ext cx="75968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/>
              <a:t>Combinação do princípio da eleição da candidata (o) mais votada (o)  com o princípio da representação equitativa entre as regiões do Estado e o princípio da representação dos segmentos, com a qual se procura respeitar a equidade de gênero;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/>
              <a:t>Há vinte vagas a serem distribuídas pelo Estado de São Paulo, considerando interior e Região Metropolitana da Capital;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/>
              <a:t>Dez conselheiras (os) serão titulares e dez conselheiras (os) serão suplentes</a:t>
            </a:r>
          </a:p>
        </p:txBody>
      </p:sp>
    </p:spTree>
    <p:extLst>
      <p:ext uri="{BB962C8B-B14F-4D97-AF65-F5344CB8AC3E}">
        <p14:creationId xmlns:p14="http://schemas.microsoft.com/office/powerpoint/2010/main" val="396468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8D5C9F7-BD73-4565-95A3-8BCF9E299DD6}"/>
              </a:ext>
            </a:extLst>
          </p:cNvPr>
          <p:cNvSpPr txBox="1"/>
          <p:nvPr/>
        </p:nvSpPr>
        <p:spPr>
          <a:xfrm>
            <a:off x="971600" y="1052736"/>
            <a:ext cx="770485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Corbel" pitchFamily="34" charset="0"/>
              </a:rPr>
              <a:t>Fórmula adotada (i)</a:t>
            </a:r>
          </a:p>
          <a:p>
            <a:endParaRPr lang="pt-BR" sz="2800" b="1" dirty="0">
              <a:latin typeface="Corbel" pitchFamily="34" charset="0"/>
            </a:endParaRPr>
          </a:p>
          <a:p>
            <a:pPr marL="514350" indent="-514350">
              <a:buAutoNum type="arabicParenR"/>
            </a:pPr>
            <a:r>
              <a:rPr lang="pt-BR" sz="2400" dirty="0">
                <a:latin typeface="Corbel" pitchFamily="34" charset="0"/>
              </a:rPr>
              <a:t>Eleição segmentada por Região Administrativa;</a:t>
            </a:r>
          </a:p>
          <a:p>
            <a:pPr marL="514350" indent="-514350">
              <a:buAutoNum type="arabicParenR"/>
            </a:pPr>
            <a:endParaRPr lang="pt-BR" sz="2400" dirty="0">
              <a:latin typeface="Corbel" pitchFamily="34" charset="0"/>
            </a:endParaRPr>
          </a:p>
          <a:p>
            <a:pPr marL="514350" indent="-514350">
              <a:buAutoNum type="arabicParenR"/>
            </a:pPr>
            <a:r>
              <a:rPr lang="pt-BR" sz="2400" dirty="0">
                <a:latin typeface="Corbel" pitchFamily="34" charset="0"/>
              </a:rPr>
              <a:t>Para cada segmento, composição de lista de candidatas (os) segundo a ordem de votação, alternando-se as Regiões Administrativas</a:t>
            </a:r>
          </a:p>
          <a:p>
            <a:pPr marL="514350" indent="-514350">
              <a:buAutoNum type="arabicParenR"/>
            </a:pPr>
            <a:endParaRPr lang="pt-BR" sz="2400" dirty="0">
              <a:latin typeface="Corbel" pitchFamily="34" charset="0"/>
            </a:endParaRPr>
          </a:p>
          <a:p>
            <a:pPr marL="514350" indent="-514350">
              <a:buAutoNum type="arabicParenR"/>
            </a:pPr>
            <a:r>
              <a:rPr lang="pt-BR" sz="2400" dirty="0">
                <a:latin typeface="Corbel" pitchFamily="34" charset="0"/>
              </a:rPr>
              <a:t>Para cada segmento, composição de lista de candidatas (os) segundo a ordem de votação da Região Metropolitana da Capital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420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8D5C9F7-BD73-4565-95A3-8BCF9E299DD6}"/>
              </a:ext>
            </a:extLst>
          </p:cNvPr>
          <p:cNvSpPr txBox="1"/>
          <p:nvPr/>
        </p:nvSpPr>
        <p:spPr>
          <a:xfrm>
            <a:off x="971600" y="1052736"/>
            <a:ext cx="77048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Corbel" pitchFamily="34" charset="0"/>
              </a:rPr>
              <a:t>Fórmula adotada (</a:t>
            </a:r>
            <a:r>
              <a:rPr lang="pt-BR" sz="2800" b="1" dirty="0" err="1">
                <a:latin typeface="Corbel" pitchFamily="34" charset="0"/>
              </a:rPr>
              <a:t>ii</a:t>
            </a:r>
            <a:r>
              <a:rPr lang="pt-BR" sz="2800" b="1" dirty="0">
                <a:latin typeface="Corbel" pitchFamily="34" charset="0"/>
              </a:rPr>
              <a:t>)</a:t>
            </a:r>
          </a:p>
          <a:p>
            <a:endParaRPr lang="pt-BR" sz="2800" b="1" dirty="0">
              <a:latin typeface="Corbel" pitchFamily="34" charset="0"/>
            </a:endParaRPr>
          </a:p>
          <a:p>
            <a:r>
              <a:rPr lang="pt-BR" sz="2400" dirty="0">
                <a:latin typeface="Corbel" pitchFamily="34" charset="0"/>
              </a:rPr>
              <a:t>4) Alternância entre a lista de candidatas (os) das Regiões Administrativas (interior) e a lista de candidatas (os) da Região Metropolitana da </a:t>
            </a:r>
            <a:r>
              <a:rPr lang="pt-BR" sz="2400">
                <a:latin typeface="Corbel" pitchFamily="34" charset="0"/>
              </a:rPr>
              <a:t>Capital de forma a compor </a:t>
            </a:r>
            <a:r>
              <a:rPr lang="pt-BR" sz="2400" dirty="0">
                <a:latin typeface="Corbel" pitchFamily="34" charset="0"/>
              </a:rPr>
              <a:t>a lista de classificação geral para cada segmento;</a:t>
            </a:r>
          </a:p>
          <a:p>
            <a:endParaRPr lang="pt-BR" sz="2400" dirty="0">
              <a:latin typeface="Corbel" pitchFamily="34" charset="0"/>
            </a:endParaRPr>
          </a:p>
          <a:p>
            <a:r>
              <a:rPr lang="pt-BR" sz="2400" dirty="0">
                <a:latin typeface="Corbel" pitchFamily="34" charset="0"/>
              </a:rPr>
              <a:t>5) As três primeiras candidatas, no caso dos segmentos das lésbicas e das travestis e mulheres transexuais, os dois primeiros candidatos, no caso do segmento dos </a:t>
            </a:r>
            <a:r>
              <a:rPr lang="pt-BR" sz="2400" i="1" dirty="0">
                <a:latin typeface="Corbel" pitchFamily="34" charset="0"/>
              </a:rPr>
              <a:t>gays</a:t>
            </a:r>
            <a:r>
              <a:rPr lang="pt-BR" sz="2400" dirty="0">
                <a:latin typeface="Corbel" pitchFamily="34" charset="0"/>
              </a:rPr>
              <a:t> e a (o) candidata (o) mais votada (o), no caso dos segmentos das (dos) bissexuais e dos homens trans, são eleitas (os) conselheiras (os) titulares;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491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8D5C9F7-BD73-4565-95A3-8BCF9E299DD6}"/>
              </a:ext>
            </a:extLst>
          </p:cNvPr>
          <p:cNvSpPr txBox="1"/>
          <p:nvPr/>
        </p:nvSpPr>
        <p:spPr>
          <a:xfrm>
            <a:off x="971600" y="1052736"/>
            <a:ext cx="770485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Corbel" pitchFamily="34" charset="0"/>
              </a:rPr>
              <a:t>Fórmula adotada (</a:t>
            </a:r>
            <a:r>
              <a:rPr lang="pt-BR" sz="2800" b="1" dirty="0" err="1">
                <a:latin typeface="Corbel" pitchFamily="34" charset="0"/>
              </a:rPr>
              <a:t>iii</a:t>
            </a:r>
            <a:r>
              <a:rPr lang="pt-BR" sz="2800" b="1" dirty="0">
                <a:latin typeface="Corbel" pitchFamily="34" charset="0"/>
              </a:rPr>
              <a:t>)</a:t>
            </a:r>
          </a:p>
          <a:p>
            <a:endParaRPr lang="pt-BR" sz="2800" b="1" dirty="0">
              <a:latin typeface="Corbel" pitchFamily="34" charset="0"/>
            </a:endParaRPr>
          </a:p>
          <a:p>
            <a:endParaRPr lang="pt-BR" sz="2400" dirty="0">
              <a:latin typeface="Corbel" pitchFamily="34" charset="0"/>
            </a:endParaRPr>
          </a:p>
          <a:p>
            <a:r>
              <a:rPr lang="pt-BR" sz="2400" dirty="0">
                <a:latin typeface="Corbel" pitchFamily="34" charset="0"/>
              </a:rPr>
              <a:t>6) As três candidatas seguintes mais votadas, no caso dos segmentos das lésbicas e das travestis e mulheres transexuais, os dois primeiros candidatos seguintes mais votados, no caso do segmento dos </a:t>
            </a:r>
            <a:r>
              <a:rPr lang="pt-BR" sz="2400" i="1" dirty="0">
                <a:latin typeface="Corbel" pitchFamily="34" charset="0"/>
              </a:rPr>
              <a:t>gays</a:t>
            </a:r>
            <a:r>
              <a:rPr lang="pt-BR" sz="2400" dirty="0">
                <a:latin typeface="Corbel" pitchFamily="34" charset="0"/>
              </a:rPr>
              <a:t> e a (o) candidata (o) seguinte mais votada (o), no caso dos segmentos das (dos) bissexuais e dos homens trans, são eleitas (os) conselheiras (os) suplentes;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374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8D5C9F7-BD73-4565-95A3-8BCF9E299DD6}"/>
              </a:ext>
            </a:extLst>
          </p:cNvPr>
          <p:cNvSpPr txBox="1"/>
          <p:nvPr/>
        </p:nvSpPr>
        <p:spPr>
          <a:xfrm>
            <a:off x="971600" y="1052736"/>
            <a:ext cx="77048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Corbel" pitchFamily="34" charset="0"/>
              </a:rPr>
              <a:t>Exemplo</a:t>
            </a:r>
            <a:r>
              <a:rPr lang="pt-BR" sz="2800" b="1" dirty="0">
                <a:latin typeface="Corbel" pitchFamily="34" charset="0"/>
              </a:rPr>
              <a:t> de votação em um segmento qualquer (i)</a:t>
            </a:r>
          </a:p>
          <a:p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63ACFAC-5F24-4CBE-835A-1E9B98281E6E}"/>
              </a:ext>
            </a:extLst>
          </p:cNvPr>
          <p:cNvSpPr/>
          <p:nvPr/>
        </p:nvSpPr>
        <p:spPr>
          <a:xfrm>
            <a:off x="1187624" y="1988840"/>
            <a:ext cx="2880320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RA “A”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CF01C3C-1185-4E94-99B1-EBF41D4AFB9A}"/>
              </a:ext>
            </a:extLst>
          </p:cNvPr>
          <p:cNvSpPr/>
          <p:nvPr/>
        </p:nvSpPr>
        <p:spPr>
          <a:xfrm>
            <a:off x="1187624" y="2988821"/>
            <a:ext cx="2880320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RA “B”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EF4BFBC-D872-4C49-9ECC-EADF9085EBB2}"/>
              </a:ext>
            </a:extLst>
          </p:cNvPr>
          <p:cNvSpPr/>
          <p:nvPr/>
        </p:nvSpPr>
        <p:spPr>
          <a:xfrm>
            <a:off x="1187624" y="4068941"/>
            <a:ext cx="2880320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RA “C”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8FC42AE-80E8-43D8-B342-1A83F26A0309}"/>
              </a:ext>
            </a:extLst>
          </p:cNvPr>
          <p:cNvSpPr/>
          <p:nvPr/>
        </p:nvSpPr>
        <p:spPr>
          <a:xfrm>
            <a:off x="1187624" y="5140930"/>
            <a:ext cx="2880320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RM DA CAPITAL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D520D53-B2E7-4DBC-B68D-F6FBB27DBCAD}"/>
              </a:ext>
            </a:extLst>
          </p:cNvPr>
          <p:cNvSpPr/>
          <p:nvPr/>
        </p:nvSpPr>
        <p:spPr>
          <a:xfrm>
            <a:off x="4227490" y="1996729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             Rúbia         20	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35684F0-6949-40EE-8E4C-46DE2C32FFC3}"/>
              </a:ext>
            </a:extLst>
          </p:cNvPr>
          <p:cNvSpPr/>
          <p:nvPr/>
        </p:nvSpPr>
        <p:spPr>
          <a:xfrm>
            <a:off x="5487630" y="2020872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Esmeralda 10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D6C16A5-D0C8-40C1-986F-6CB8E6F51AA4}"/>
              </a:ext>
            </a:extLst>
          </p:cNvPr>
          <p:cNvSpPr/>
          <p:nvPr/>
        </p:nvSpPr>
        <p:spPr>
          <a:xfrm>
            <a:off x="6775589" y="1988840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Safira 5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59AF348-3B0B-492C-A38F-853E98D74251}"/>
              </a:ext>
            </a:extLst>
          </p:cNvPr>
          <p:cNvSpPr/>
          <p:nvPr/>
        </p:nvSpPr>
        <p:spPr>
          <a:xfrm>
            <a:off x="4238462" y="2988821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Diamantina 25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FF51573-34E0-4C28-A46C-2DBB0F20C573}"/>
              </a:ext>
            </a:extLst>
          </p:cNvPr>
          <p:cNvSpPr/>
          <p:nvPr/>
        </p:nvSpPr>
        <p:spPr>
          <a:xfrm>
            <a:off x="5487630" y="2979183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Turquesa 20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495098A-D4EA-4611-BE3B-31853E8ADCCD}"/>
              </a:ext>
            </a:extLst>
          </p:cNvPr>
          <p:cNvSpPr/>
          <p:nvPr/>
        </p:nvSpPr>
        <p:spPr>
          <a:xfrm>
            <a:off x="6791329" y="2988821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Ametista 15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DCBDC03-6E8C-47F0-A508-66F552C2E52E}"/>
              </a:ext>
            </a:extLst>
          </p:cNvPr>
          <p:cNvSpPr/>
          <p:nvPr/>
        </p:nvSpPr>
        <p:spPr>
          <a:xfrm>
            <a:off x="4299500" y="4079763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Ágata       30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43103F7-F26B-43CB-BCD8-DF3BD1FF41E9}"/>
              </a:ext>
            </a:extLst>
          </p:cNvPr>
          <p:cNvSpPr/>
          <p:nvPr/>
        </p:nvSpPr>
        <p:spPr>
          <a:xfrm>
            <a:off x="5559640" y="4103906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        Coralina    25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6BB58FE-C3FC-4FDC-B993-F068769DE42C}"/>
              </a:ext>
            </a:extLst>
          </p:cNvPr>
          <p:cNvSpPr/>
          <p:nvPr/>
        </p:nvSpPr>
        <p:spPr>
          <a:xfrm>
            <a:off x="6847599" y="4071874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Jade         20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4880FEF-763E-4645-99DA-B35025950A39}"/>
              </a:ext>
            </a:extLst>
          </p:cNvPr>
          <p:cNvSpPr/>
          <p:nvPr/>
        </p:nvSpPr>
        <p:spPr>
          <a:xfrm>
            <a:off x="4299500" y="5204486"/>
            <a:ext cx="920574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Topázio    60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0357788-121A-467C-BF2C-EA188EBF0B73}"/>
              </a:ext>
            </a:extLst>
          </p:cNvPr>
          <p:cNvSpPr/>
          <p:nvPr/>
        </p:nvSpPr>
        <p:spPr>
          <a:xfrm>
            <a:off x="5559640" y="5228629"/>
            <a:ext cx="920574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Amber</a:t>
            </a:r>
            <a:r>
              <a:rPr lang="pt-BR" sz="1200" dirty="0">
                <a:solidFill>
                  <a:schemeClr val="tx1"/>
                </a:solidFill>
              </a:rPr>
              <a:t>     50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BB8F33A-0ADC-4E82-BA29-1530900582A9}"/>
              </a:ext>
            </a:extLst>
          </p:cNvPr>
          <p:cNvSpPr/>
          <p:nvPr/>
        </p:nvSpPr>
        <p:spPr>
          <a:xfrm>
            <a:off x="6847599" y="5196597"/>
            <a:ext cx="920574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Opal</a:t>
            </a:r>
            <a:r>
              <a:rPr lang="pt-BR" sz="1200" dirty="0">
                <a:solidFill>
                  <a:schemeClr val="tx1"/>
                </a:solidFill>
              </a:rPr>
              <a:t>          40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B0E4DBA-FE08-43B4-BC4C-5E037AC3D178}"/>
              </a:ext>
            </a:extLst>
          </p:cNvPr>
          <p:cNvSpPr txBox="1"/>
          <p:nvPr/>
        </p:nvSpPr>
        <p:spPr>
          <a:xfrm>
            <a:off x="1475656" y="1862780"/>
            <a:ext cx="288032" cy="12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0F712E-9A3D-4DFF-A013-2C2A9511B1FB}"/>
              </a:ext>
            </a:extLst>
          </p:cNvPr>
          <p:cNvSpPr txBox="1"/>
          <p:nvPr/>
        </p:nvSpPr>
        <p:spPr>
          <a:xfrm>
            <a:off x="1619672" y="1724959"/>
            <a:ext cx="144016" cy="137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B3A813B-EDB9-4816-9C49-7186D9D9142E}"/>
              </a:ext>
            </a:extLst>
          </p:cNvPr>
          <p:cNvSpPr txBox="1"/>
          <p:nvPr/>
        </p:nvSpPr>
        <p:spPr>
          <a:xfrm>
            <a:off x="1907704" y="158126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Corbel" panose="020B0503020204020204" pitchFamily="34" charset="0"/>
              </a:rPr>
              <a:t>Distrito Eleitoral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35A30F4-C287-4D90-BDF9-ABFD3C97D959}"/>
              </a:ext>
            </a:extLst>
          </p:cNvPr>
          <p:cNvSpPr txBox="1"/>
          <p:nvPr/>
        </p:nvSpPr>
        <p:spPr>
          <a:xfrm>
            <a:off x="4499992" y="1581264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Corbel" panose="020B0503020204020204" pitchFamily="34" charset="0"/>
              </a:rPr>
              <a:t>Candidata e quantidade de votos</a:t>
            </a:r>
          </a:p>
        </p:txBody>
      </p:sp>
    </p:spTree>
    <p:extLst>
      <p:ext uri="{BB962C8B-B14F-4D97-AF65-F5344CB8AC3E}">
        <p14:creationId xmlns:p14="http://schemas.microsoft.com/office/powerpoint/2010/main" val="3912615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8D5C9F7-BD73-4565-95A3-8BCF9E299DD6}"/>
              </a:ext>
            </a:extLst>
          </p:cNvPr>
          <p:cNvSpPr txBox="1"/>
          <p:nvPr/>
        </p:nvSpPr>
        <p:spPr>
          <a:xfrm>
            <a:off x="971600" y="1052736"/>
            <a:ext cx="77048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Corbel" pitchFamily="34" charset="0"/>
              </a:rPr>
              <a:t>Exemplo</a:t>
            </a:r>
            <a:r>
              <a:rPr lang="pt-BR" sz="2800" b="1" dirty="0">
                <a:latin typeface="Corbel" pitchFamily="34" charset="0"/>
              </a:rPr>
              <a:t> de votação em um segmento qualquer (i)</a:t>
            </a:r>
          </a:p>
          <a:p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D520D53-B2E7-4DBC-B68D-F6FBB27DBCAD}"/>
              </a:ext>
            </a:extLst>
          </p:cNvPr>
          <p:cNvSpPr/>
          <p:nvPr/>
        </p:nvSpPr>
        <p:spPr>
          <a:xfrm>
            <a:off x="2771800" y="2439383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Rúbia 20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	3º lugar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35684F0-6949-40EE-8E4C-46DE2C32FFC3}"/>
              </a:ext>
            </a:extLst>
          </p:cNvPr>
          <p:cNvSpPr/>
          <p:nvPr/>
        </p:nvSpPr>
        <p:spPr>
          <a:xfrm>
            <a:off x="4031940" y="2463526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Esmeralda 10</a:t>
            </a:r>
          </a:p>
          <a:p>
            <a:pPr algn="ctr"/>
            <a:endParaRPr lang="pt-BR" sz="1200" dirty="0">
              <a:solidFill>
                <a:schemeClr val="tx1"/>
              </a:solidFill>
            </a:endParaRP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6º lugar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D6C16A5-D0C8-40C1-986F-6CB8E6F51AA4}"/>
              </a:ext>
            </a:extLst>
          </p:cNvPr>
          <p:cNvSpPr/>
          <p:nvPr/>
        </p:nvSpPr>
        <p:spPr>
          <a:xfrm>
            <a:off x="5319899" y="2431494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Safira 5	9º lugar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59AF348-3B0B-492C-A38F-853E98D74251}"/>
              </a:ext>
            </a:extLst>
          </p:cNvPr>
          <p:cNvSpPr/>
          <p:nvPr/>
        </p:nvSpPr>
        <p:spPr>
          <a:xfrm>
            <a:off x="2782772" y="3431475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	Diamantina 25 	2º lugar	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FF51573-34E0-4C28-A46C-2DBB0F20C573}"/>
              </a:ext>
            </a:extLst>
          </p:cNvPr>
          <p:cNvSpPr/>
          <p:nvPr/>
        </p:nvSpPr>
        <p:spPr>
          <a:xfrm>
            <a:off x="4031940" y="3421837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Turquesa 20	 5º lugar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495098A-D4EA-4611-BE3B-31853E8ADCCD}"/>
              </a:ext>
            </a:extLst>
          </p:cNvPr>
          <p:cNvSpPr/>
          <p:nvPr/>
        </p:nvSpPr>
        <p:spPr>
          <a:xfrm>
            <a:off x="5335639" y="3431475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Ametista 15	8º lugar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DCBDC03-6E8C-47F0-A508-66F552C2E52E}"/>
              </a:ext>
            </a:extLst>
          </p:cNvPr>
          <p:cNvSpPr/>
          <p:nvPr/>
        </p:nvSpPr>
        <p:spPr>
          <a:xfrm>
            <a:off x="2843810" y="4522417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Ágata 30	 1º lugar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43103F7-F26B-43CB-BCD8-DF3BD1FF41E9}"/>
              </a:ext>
            </a:extLst>
          </p:cNvPr>
          <p:cNvSpPr/>
          <p:nvPr/>
        </p:nvSpPr>
        <p:spPr>
          <a:xfrm>
            <a:off x="4103950" y="4546560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Coralina  25	 4º lugar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6BB58FE-C3FC-4FDC-B993-F068769DE42C}"/>
              </a:ext>
            </a:extLst>
          </p:cNvPr>
          <p:cNvSpPr/>
          <p:nvPr/>
        </p:nvSpPr>
        <p:spPr>
          <a:xfrm>
            <a:off x="5391909" y="4514528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Jade 20	 7º lugar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B0E4DBA-FE08-43B4-BC4C-5E037AC3D178}"/>
              </a:ext>
            </a:extLst>
          </p:cNvPr>
          <p:cNvSpPr txBox="1"/>
          <p:nvPr/>
        </p:nvSpPr>
        <p:spPr>
          <a:xfrm>
            <a:off x="1475656" y="1862780"/>
            <a:ext cx="288032" cy="12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0F712E-9A3D-4DFF-A013-2C2A9511B1FB}"/>
              </a:ext>
            </a:extLst>
          </p:cNvPr>
          <p:cNvSpPr txBox="1"/>
          <p:nvPr/>
        </p:nvSpPr>
        <p:spPr>
          <a:xfrm>
            <a:off x="1619672" y="1724959"/>
            <a:ext cx="144016" cy="137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35A30F4-C287-4D90-BDF9-ABFD3C97D959}"/>
              </a:ext>
            </a:extLst>
          </p:cNvPr>
          <p:cNvSpPr txBox="1"/>
          <p:nvPr/>
        </p:nvSpPr>
        <p:spPr>
          <a:xfrm>
            <a:off x="2699792" y="1581264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orbel" panose="020B0503020204020204" pitchFamily="34" charset="0"/>
              </a:rPr>
              <a:t>Lista de classificação das Regiões Administrativas</a:t>
            </a:r>
          </a:p>
        </p:txBody>
      </p:sp>
    </p:spTree>
    <p:extLst>
      <p:ext uri="{BB962C8B-B14F-4D97-AF65-F5344CB8AC3E}">
        <p14:creationId xmlns:p14="http://schemas.microsoft.com/office/powerpoint/2010/main" val="2155288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8D5C9F7-BD73-4565-95A3-8BCF9E299DD6}"/>
              </a:ext>
            </a:extLst>
          </p:cNvPr>
          <p:cNvSpPr txBox="1"/>
          <p:nvPr/>
        </p:nvSpPr>
        <p:spPr>
          <a:xfrm>
            <a:off x="971600" y="1052736"/>
            <a:ext cx="75608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Corbel" pitchFamily="34" charset="0"/>
              </a:rPr>
              <a:t>Exemplo de votação em um segmento qualquer (i)</a:t>
            </a:r>
          </a:p>
          <a:p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4880FEF-763E-4645-99DA-B35025950A39}"/>
              </a:ext>
            </a:extLst>
          </p:cNvPr>
          <p:cNvSpPr/>
          <p:nvPr/>
        </p:nvSpPr>
        <p:spPr>
          <a:xfrm>
            <a:off x="2843808" y="3284984"/>
            <a:ext cx="920574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Topázio    60	 1º lugar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0357788-121A-467C-BF2C-EA188EBF0B73}"/>
              </a:ext>
            </a:extLst>
          </p:cNvPr>
          <p:cNvSpPr/>
          <p:nvPr/>
        </p:nvSpPr>
        <p:spPr>
          <a:xfrm>
            <a:off x="4103948" y="3309127"/>
            <a:ext cx="920574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Amber</a:t>
            </a:r>
            <a:r>
              <a:rPr lang="pt-BR" sz="1200" dirty="0">
                <a:solidFill>
                  <a:schemeClr val="tx1"/>
                </a:solidFill>
              </a:rPr>
              <a:t>     50	 2º lugar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BB8F33A-0ADC-4E82-BA29-1530900582A9}"/>
              </a:ext>
            </a:extLst>
          </p:cNvPr>
          <p:cNvSpPr/>
          <p:nvPr/>
        </p:nvSpPr>
        <p:spPr>
          <a:xfrm>
            <a:off x="5391907" y="3277095"/>
            <a:ext cx="920574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Opal</a:t>
            </a:r>
            <a:r>
              <a:rPr lang="pt-BR" sz="1200" dirty="0">
                <a:solidFill>
                  <a:schemeClr val="tx1"/>
                </a:solidFill>
              </a:rPr>
              <a:t>         40 	3º lugar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B0E4DBA-FE08-43B4-BC4C-5E037AC3D178}"/>
              </a:ext>
            </a:extLst>
          </p:cNvPr>
          <p:cNvSpPr txBox="1"/>
          <p:nvPr/>
        </p:nvSpPr>
        <p:spPr>
          <a:xfrm>
            <a:off x="1475656" y="1862780"/>
            <a:ext cx="288032" cy="12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0F712E-9A3D-4DFF-A013-2C2A9511B1FB}"/>
              </a:ext>
            </a:extLst>
          </p:cNvPr>
          <p:cNvSpPr txBox="1"/>
          <p:nvPr/>
        </p:nvSpPr>
        <p:spPr>
          <a:xfrm>
            <a:off x="1619672" y="1724959"/>
            <a:ext cx="144016" cy="137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35A30F4-C287-4D90-BDF9-ABFD3C97D959}"/>
              </a:ext>
            </a:extLst>
          </p:cNvPr>
          <p:cNvSpPr txBox="1"/>
          <p:nvPr/>
        </p:nvSpPr>
        <p:spPr>
          <a:xfrm>
            <a:off x="2396230" y="2175623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orbel" panose="020B0503020204020204" pitchFamily="34" charset="0"/>
              </a:rPr>
              <a:t>Lista de classificação das Região Metropolitana da Capital</a:t>
            </a:r>
          </a:p>
        </p:txBody>
      </p:sp>
    </p:spTree>
    <p:extLst>
      <p:ext uri="{BB962C8B-B14F-4D97-AF65-F5344CB8AC3E}">
        <p14:creationId xmlns:p14="http://schemas.microsoft.com/office/powerpoint/2010/main" val="2088519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8D5C9F7-BD73-4565-95A3-8BCF9E299DD6}"/>
              </a:ext>
            </a:extLst>
          </p:cNvPr>
          <p:cNvSpPr txBox="1"/>
          <p:nvPr/>
        </p:nvSpPr>
        <p:spPr>
          <a:xfrm>
            <a:off x="971600" y="1052736"/>
            <a:ext cx="77048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Corbel" pitchFamily="34" charset="0"/>
              </a:rPr>
              <a:t>Exemplo de votação em um segmento qualquer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9B0DA2E-2CAA-4313-BDF8-12DB6CE06E7E}"/>
              </a:ext>
            </a:extLst>
          </p:cNvPr>
          <p:cNvSpPr txBox="1"/>
          <p:nvPr/>
        </p:nvSpPr>
        <p:spPr>
          <a:xfrm>
            <a:off x="2195736" y="1591345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orbel" panose="020B0503020204020204" pitchFamily="34" charset="0"/>
              </a:rPr>
              <a:t>Lista de classificação geral (Regiões Administrativas e Metropolitana da Capital)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68815BF-D0D3-4DCE-BFB5-79D737F8ADD1}"/>
              </a:ext>
            </a:extLst>
          </p:cNvPr>
          <p:cNvSpPr/>
          <p:nvPr/>
        </p:nvSpPr>
        <p:spPr>
          <a:xfrm>
            <a:off x="2231950" y="2366996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Ágata 30 1ª vaga titular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F217F52-9B56-41F8-8802-F7EEC2D4D788}"/>
              </a:ext>
            </a:extLst>
          </p:cNvPr>
          <p:cNvSpPr/>
          <p:nvPr/>
        </p:nvSpPr>
        <p:spPr>
          <a:xfrm>
            <a:off x="2231950" y="3419646"/>
            <a:ext cx="920574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Topázio 60	 2ª vaga titular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C2D6768-764C-4E48-A519-BE9EF0DFDD40}"/>
              </a:ext>
            </a:extLst>
          </p:cNvPr>
          <p:cNvSpPr/>
          <p:nvPr/>
        </p:nvSpPr>
        <p:spPr>
          <a:xfrm>
            <a:off x="2231950" y="4507012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Diamantina 25 3º vaga titular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5BEF2F6-E05E-440F-9797-4A162B0F6D20}"/>
              </a:ext>
            </a:extLst>
          </p:cNvPr>
          <p:cNvSpPr/>
          <p:nvPr/>
        </p:nvSpPr>
        <p:spPr>
          <a:xfrm>
            <a:off x="3651426" y="2407107"/>
            <a:ext cx="920574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Amber</a:t>
            </a:r>
            <a:r>
              <a:rPr lang="pt-BR" sz="1200" dirty="0">
                <a:solidFill>
                  <a:schemeClr val="tx1"/>
                </a:solidFill>
              </a:rPr>
              <a:t> 50	 1ª vaga suplente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28E5CB0-761B-43C4-A546-EF8B00EF89AB}"/>
              </a:ext>
            </a:extLst>
          </p:cNvPr>
          <p:cNvSpPr/>
          <p:nvPr/>
        </p:nvSpPr>
        <p:spPr>
          <a:xfrm>
            <a:off x="3651426" y="3499868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	Rúbia 20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	2ª vaga suplente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825A5D3-BB7F-44BD-899C-37F93190BA64}"/>
              </a:ext>
            </a:extLst>
          </p:cNvPr>
          <p:cNvSpPr/>
          <p:nvPr/>
        </p:nvSpPr>
        <p:spPr>
          <a:xfrm>
            <a:off x="3636916" y="4507012"/>
            <a:ext cx="920574" cy="800219"/>
          </a:xfrm>
          <a:prstGeom prst="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Opal</a:t>
            </a:r>
            <a:r>
              <a:rPr lang="pt-BR" sz="1200" dirty="0">
                <a:solidFill>
                  <a:schemeClr val="tx1"/>
                </a:solidFill>
              </a:rPr>
              <a:t> 40 	3ª vaga suplente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7CC2C9B-DCFF-45CA-99FD-38CDE81CDF51}"/>
              </a:ext>
            </a:extLst>
          </p:cNvPr>
          <p:cNvSpPr/>
          <p:nvPr/>
        </p:nvSpPr>
        <p:spPr>
          <a:xfrm>
            <a:off x="5070902" y="2415815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Coralina  25	 	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8A80DB6-C2F5-43E5-A363-9C581E3FCA09}"/>
              </a:ext>
            </a:extLst>
          </p:cNvPr>
          <p:cNvSpPr/>
          <p:nvPr/>
        </p:nvSpPr>
        <p:spPr>
          <a:xfrm>
            <a:off x="5070902" y="4491677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Esmeralda 10</a:t>
            </a:r>
          </a:p>
          <a:p>
            <a:pPr algn="ctr"/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8A2594D0-B000-4183-9A65-99F84707801B}"/>
              </a:ext>
            </a:extLst>
          </p:cNvPr>
          <p:cNvSpPr/>
          <p:nvPr/>
        </p:nvSpPr>
        <p:spPr>
          <a:xfrm>
            <a:off x="6559414" y="4507012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Safira 5	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E45CCE2-2E6D-4758-9A5F-CC36269BF368}"/>
              </a:ext>
            </a:extLst>
          </p:cNvPr>
          <p:cNvSpPr/>
          <p:nvPr/>
        </p:nvSpPr>
        <p:spPr>
          <a:xfrm>
            <a:off x="5095363" y="3499867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Turquesa 20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C848462-0239-4A85-8FF8-216192A61AD3}"/>
              </a:ext>
            </a:extLst>
          </p:cNvPr>
          <p:cNvSpPr/>
          <p:nvPr/>
        </p:nvSpPr>
        <p:spPr>
          <a:xfrm>
            <a:off x="6559414" y="3535540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Ametista 15	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00B1A972-ECF7-4862-AAF0-5F863A9B2788}"/>
              </a:ext>
            </a:extLst>
          </p:cNvPr>
          <p:cNvSpPr/>
          <p:nvPr/>
        </p:nvSpPr>
        <p:spPr>
          <a:xfrm>
            <a:off x="6559414" y="2424943"/>
            <a:ext cx="920574" cy="800219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Jade 20	</a:t>
            </a:r>
          </a:p>
        </p:txBody>
      </p:sp>
    </p:spTree>
    <p:extLst>
      <p:ext uri="{BB962C8B-B14F-4D97-AF65-F5344CB8AC3E}">
        <p14:creationId xmlns:p14="http://schemas.microsoft.com/office/powerpoint/2010/main" val="613450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CFB1B9C-D61D-47C2-8FB2-892F6BB5A425}"/>
              </a:ext>
            </a:extLst>
          </p:cNvPr>
          <p:cNvSpPr txBox="1"/>
          <p:nvPr/>
        </p:nvSpPr>
        <p:spPr>
          <a:xfrm>
            <a:off x="971600" y="1052736"/>
            <a:ext cx="77048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Corbel" pitchFamily="34" charset="0"/>
              </a:rPr>
              <a:t>Critérios de Desempate</a:t>
            </a:r>
          </a:p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0F8DB49-2AC8-4657-BA0E-9320A3AA8143}"/>
              </a:ext>
            </a:extLst>
          </p:cNvPr>
          <p:cNvSpPr txBox="1"/>
          <p:nvPr/>
        </p:nvSpPr>
        <p:spPr>
          <a:xfrm>
            <a:off x="1043608" y="2138602"/>
            <a:ext cx="69847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latin typeface="Corbel" pitchFamily="34" charset="0"/>
              </a:rPr>
              <a:t>Primeiro critério: equidade de gênero e regionalidade</a:t>
            </a:r>
          </a:p>
          <a:p>
            <a:endParaRPr lang="pt-BR" sz="2400" dirty="0">
              <a:latin typeface="Corbel" pitchFamily="34" charset="0"/>
            </a:endParaRPr>
          </a:p>
          <a:p>
            <a:r>
              <a:rPr lang="pt-BR" sz="2400" dirty="0">
                <a:latin typeface="Corbel" pitchFamily="34" charset="0"/>
              </a:rPr>
              <a:t>Segundo critério (bissexuais): gênero feminino</a:t>
            </a:r>
          </a:p>
          <a:p>
            <a:endParaRPr lang="pt-BR" sz="2400" dirty="0">
              <a:latin typeface="Corbel" pitchFamily="34" charset="0"/>
            </a:endParaRPr>
          </a:p>
          <a:p>
            <a:r>
              <a:rPr lang="pt-BR" sz="2400" dirty="0">
                <a:latin typeface="Corbel" pitchFamily="34" charset="0"/>
              </a:rPr>
              <a:t>Terceiro critério: idade superior </a:t>
            </a:r>
          </a:p>
        </p:txBody>
      </p:sp>
    </p:spTree>
    <p:extLst>
      <p:ext uri="{BB962C8B-B14F-4D97-AF65-F5344CB8AC3E}">
        <p14:creationId xmlns:p14="http://schemas.microsoft.com/office/powerpoint/2010/main" val="2342858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0">
            <a:extLst>
              <a:ext uri="{FF2B5EF4-FFF2-40B4-BE49-F238E27FC236}">
                <a16:creationId xmlns:a16="http://schemas.microsoft.com/office/drawing/2014/main" id="{3B783656-A190-C340-9646-82E62A60B711}"/>
              </a:ext>
            </a:extLst>
          </p:cNvPr>
          <p:cNvSpPr txBox="1"/>
          <p:nvPr/>
        </p:nvSpPr>
        <p:spPr>
          <a:xfrm>
            <a:off x="2051720" y="4509120"/>
            <a:ext cx="4752528" cy="1265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75" b="1" dirty="0">
                <a:solidFill>
                  <a:schemeClr val="bg1"/>
                </a:solidFill>
                <a:latin typeface="Gotham Book" pitchFamily="2" charset="0"/>
                <a:ea typeface="Verdana" panose="020B0604030504040204" pitchFamily="34" charset="0"/>
                <a:cs typeface="Arial" panose="020B0604020202020204" pitchFamily="34" charset="0"/>
              </a:rPr>
              <a:t>Obrigado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comissaoeleitorallgbt@justica.sp.gov.br</a:t>
            </a:r>
            <a:endParaRPr lang="pt-BR" sz="1875" b="1" dirty="0">
              <a:solidFill>
                <a:schemeClr val="bg1"/>
              </a:solidFill>
              <a:latin typeface="Gotham Book" pitchFamily="2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875" b="1" dirty="0">
              <a:latin typeface="Gotham Book" pitchFamily="2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3291-2655 ou 3241-4449 </a:t>
            </a:r>
            <a:endParaRPr lang="pt-BR" sz="1875" b="1" dirty="0">
              <a:latin typeface="Gotham Book" pitchFamily="2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1" y="3969061"/>
            <a:ext cx="3017782" cy="3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7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EAED991-45C4-4C85-A810-BB76366B5343}"/>
              </a:ext>
            </a:extLst>
          </p:cNvPr>
          <p:cNvSpPr txBox="1"/>
          <p:nvPr/>
        </p:nvSpPr>
        <p:spPr>
          <a:xfrm>
            <a:off x="431540" y="764704"/>
            <a:ext cx="8249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b="1" dirty="0">
                <a:solidFill>
                  <a:prstClr val="black"/>
                </a:solidFill>
                <a:latin typeface="Corbel" pitchFamily="34" charset="0"/>
              </a:rPr>
              <a:t>Fundamentos: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1D4F367-5B8F-449C-A17D-39EA1B3A22E7}"/>
              </a:ext>
            </a:extLst>
          </p:cNvPr>
          <p:cNvSpPr txBox="1"/>
          <p:nvPr/>
        </p:nvSpPr>
        <p:spPr>
          <a:xfrm>
            <a:off x="611560" y="1556792"/>
            <a:ext cx="8280920" cy="526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lvl="1" indent="-342900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Corbel" pitchFamily="34" charset="0"/>
              </a:rPr>
              <a:t>Decreto 58.527/2012: Altera o Decreto 55.587/2010; </a:t>
            </a:r>
          </a:p>
          <a:p>
            <a:pPr marL="347663" lvl="1" indent="-342900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Corbel" pitchFamily="34" charset="0"/>
              </a:rPr>
              <a:t>Decreto 55.587/2010: Institui o Conselho Estadual LGBT;</a:t>
            </a:r>
          </a:p>
          <a:p>
            <a:pPr marL="347663" lvl="1" indent="-342900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Corbel" pitchFamily="34" charset="0"/>
              </a:rPr>
              <a:t>Princípio do federalismo; </a:t>
            </a:r>
          </a:p>
          <a:p>
            <a:pPr marL="347663" lvl="1" indent="-342900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Corbel" pitchFamily="34" charset="0"/>
              </a:rPr>
              <a:t>Princípio das políticas afirmativas; </a:t>
            </a:r>
          </a:p>
          <a:p>
            <a:pPr marL="347663" lvl="1" indent="-342900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Corbel" pitchFamily="34" charset="0"/>
              </a:rPr>
              <a:t>Princípio da eleição da (o) candidata (o) mais votada (o)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pt-BR" sz="2800" dirty="0">
              <a:latin typeface="Candara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pt-BR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9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EAED991-45C4-4C85-A810-BB76366B5343}"/>
              </a:ext>
            </a:extLst>
          </p:cNvPr>
          <p:cNvSpPr txBox="1"/>
          <p:nvPr/>
        </p:nvSpPr>
        <p:spPr>
          <a:xfrm>
            <a:off x="431540" y="764704"/>
            <a:ext cx="8249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>
                <a:solidFill>
                  <a:prstClr val="black"/>
                </a:solidFill>
                <a:latin typeface="Candara" pitchFamily="34" charset="0"/>
              </a:rPr>
              <a:t>Desafio de combinar princípios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1D4F367-5B8F-449C-A17D-39EA1B3A22E7}"/>
              </a:ext>
            </a:extLst>
          </p:cNvPr>
          <p:cNvSpPr txBox="1"/>
          <p:nvPr/>
        </p:nvSpPr>
        <p:spPr>
          <a:xfrm>
            <a:off x="431540" y="1556792"/>
            <a:ext cx="828092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Candara" pitchFamily="34" charset="0"/>
              </a:rPr>
              <a:t>O Conselho Estadual LGBT deverá representar os segmentos de lésbicas, </a:t>
            </a:r>
            <a:r>
              <a:rPr lang="pt-BR" sz="2400" i="1" dirty="0">
                <a:latin typeface="Candara" pitchFamily="34" charset="0"/>
              </a:rPr>
              <a:t>gays</a:t>
            </a:r>
            <a:r>
              <a:rPr lang="pt-BR" sz="2400" dirty="0">
                <a:latin typeface="Candara" pitchFamily="34" charset="0"/>
              </a:rPr>
              <a:t>, bissexuais, travestis e transexuais;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Candara" pitchFamily="34" charset="0"/>
              </a:rPr>
              <a:t>Quando possível, deverá representar a diversidade regional e a equidade de gênero.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Corbel" pitchFamily="34" charset="0"/>
              </a:rPr>
              <a:t>Princípio da eleição direta aprovada na II Conferência Estadual dos Direitos da População de Lésbicas, Gays, Bissexuais, Travestis e Transexuais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pt-BR" sz="2800" dirty="0">
              <a:latin typeface="Candara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pt-BR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528F472-622A-484E-9749-EDADFA205D92}"/>
              </a:ext>
            </a:extLst>
          </p:cNvPr>
          <p:cNvSpPr txBox="1"/>
          <p:nvPr/>
        </p:nvSpPr>
        <p:spPr>
          <a:xfrm>
            <a:off x="431540" y="767606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Corbel" pitchFamily="34" charset="0"/>
              </a:rPr>
              <a:t>Fórmula de distribuição de vagas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B76B32D-8C36-433B-AC86-382814EB5CE5}"/>
              </a:ext>
            </a:extLst>
          </p:cNvPr>
          <p:cNvSpPr txBox="1"/>
          <p:nvPr/>
        </p:nvSpPr>
        <p:spPr>
          <a:xfrm>
            <a:off x="755576" y="2060848"/>
            <a:ext cx="76755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sz="2400" dirty="0">
                <a:latin typeface="Corbel" pitchFamily="34" charset="0"/>
              </a:rPr>
              <a:t>Caráter inédito do Estado de São Paulo: eleição direta com representação de segmentos, de regiões, com respeito à equidade de gênero; </a:t>
            </a:r>
          </a:p>
          <a:p>
            <a:endParaRPr lang="pt-BR" sz="2400" dirty="0">
              <a:latin typeface="Corbe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400" dirty="0">
                <a:latin typeface="Corbel" pitchFamily="34" charset="0"/>
              </a:rPr>
              <a:t>Necessidade de adaptação de fórmula eleitoral conforme os resultados da última eleição em consonância com o princípio da votação da (o) candidata (o) mais votada (o)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9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0F786AC-0B46-410B-B637-375502DFA922}"/>
              </a:ext>
            </a:extLst>
          </p:cNvPr>
          <p:cNvSpPr txBox="1"/>
          <p:nvPr/>
        </p:nvSpPr>
        <p:spPr>
          <a:xfrm>
            <a:off x="431540" y="8175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Candara" pitchFamily="34" charset="0"/>
              </a:rPr>
              <a:t>Regiões Administrativas (RA) e Região Metropolitana (RM) da Capital</a:t>
            </a:r>
          </a:p>
        </p:txBody>
      </p:sp>
      <p:pic>
        <p:nvPicPr>
          <p:cNvPr id="3" name="Imagem 2" descr="Mapa&#10;&#10;Descrição gerada automaticamente">
            <a:extLst>
              <a:ext uri="{FF2B5EF4-FFF2-40B4-BE49-F238E27FC236}">
                <a16:creationId xmlns:a16="http://schemas.microsoft.com/office/drawing/2014/main" id="{1E024FA9-1248-4BB6-98BD-CA45332663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36" y="1648545"/>
            <a:ext cx="6279727" cy="422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9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DE13D9F-F2E5-47CC-9217-C5B040A8EEAC}"/>
              </a:ext>
            </a:extLst>
          </p:cNvPr>
          <p:cNvSpPr txBox="1"/>
          <p:nvPr/>
        </p:nvSpPr>
        <p:spPr>
          <a:xfrm>
            <a:off x="431540" y="76470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Candara" pitchFamily="34" charset="0"/>
              </a:rPr>
              <a:t>Distribuição demográfica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768E4FF7-E20C-4397-9A16-B726A9EF4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214697"/>
              </p:ext>
            </p:extLst>
          </p:nvPr>
        </p:nvGraphicFramePr>
        <p:xfrm>
          <a:off x="1259632" y="1903431"/>
          <a:ext cx="6360368" cy="311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184">
                  <a:extLst>
                    <a:ext uri="{9D8B030D-6E8A-4147-A177-3AD203B41FA5}">
                      <a16:colId xmlns:a16="http://schemas.microsoft.com/office/drawing/2014/main" val="3319662777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591692045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4105102557"/>
                    </a:ext>
                  </a:extLst>
                </a:gridCol>
              </a:tblGrid>
              <a:tr h="778030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rbel" panose="020B0503020204020204" pitchFamily="34" charset="0"/>
                        </a:rPr>
                        <a:t>Unidade geográfica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rbel" panose="020B0503020204020204" pitchFamily="34" charset="0"/>
                        </a:rPr>
                        <a:t>População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rbel" panose="020B0503020204020204" pitchFamily="34" charset="0"/>
                        </a:rPr>
                        <a:t>Percentual do 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677574"/>
                  </a:ext>
                </a:extLst>
              </a:tr>
              <a:tr h="77803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Interior (15 Regiões Administrativas)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23.640.528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52,66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227690"/>
                  </a:ext>
                </a:extLst>
              </a:tr>
              <a:tr h="77803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Região Metropolitana de São Paulo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21.252.384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47,34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520961"/>
                  </a:ext>
                </a:extLst>
              </a:tr>
              <a:tr h="77803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Estado de São Paulo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44.892.912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660880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19BC31B7-06D1-4A87-8703-4E15460CF22E}"/>
              </a:ext>
            </a:extLst>
          </p:cNvPr>
          <p:cNvSpPr txBox="1"/>
          <p:nvPr/>
        </p:nvSpPr>
        <p:spPr>
          <a:xfrm>
            <a:off x="1259632" y="5043373"/>
            <a:ext cx="6360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orbel" panose="020B0503020204020204" pitchFamily="34" charset="0"/>
              </a:rPr>
              <a:t>Fonte: Fundação SEADE, projeção para julho de 2021</a:t>
            </a:r>
          </a:p>
        </p:txBody>
      </p:sp>
    </p:spTree>
    <p:extLst>
      <p:ext uri="{BB962C8B-B14F-4D97-AF65-F5344CB8AC3E}">
        <p14:creationId xmlns:p14="http://schemas.microsoft.com/office/powerpoint/2010/main" val="107780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70FAE53-FB35-4B8F-AD41-45067975D2E2}"/>
              </a:ext>
            </a:extLst>
          </p:cNvPr>
          <p:cNvSpPr txBox="1"/>
          <p:nvPr/>
        </p:nvSpPr>
        <p:spPr>
          <a:xfrm>
            <a:off x="431540" y="76470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Candara" pitchFamily="34" charset="0"/>
              </a:rPr>
              <a:t>Eleição Conselho Estadual LGBT 2013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74AB1C2F-F5BC-432D-B32F-AC2EE9C4B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73500"/>
              </p:ext>
            </p:extLst>
          </p:nvPr>
        </p:nvGraphicFramePr>
        <p:xfrm>
          <a:off x="1259632" y="1903431"/>
          <a:ext cx="6360368" cy="3384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184">
                  <a:extLst>
                    <a:ext uri="{9D8B030D-6E8A-4147-A177-3AD203B41FA5}">
                      <a16:colId xmlns:a16="http://schemas.microsoft.com/office/drawing/2014/main" val="3319662777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591692045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4105102557"/>
                    </a:ext>
                  </a:extLst>
                </a:gridCol>
              </a:tblGrid>
              <a:tr h="778030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rbel" panose="020B0503020204020204" pitchFamily="34" charset="0"/>
                        </a:rPr>
                        <a:t>Distrito Eleitoral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rbel" panose="020B0503020204020204" pitchFamily="34" charset="0"/>
                        </a:rPr>
                        <a:t>Total de votos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rbel" panose="020B0503020204020204" pitchFamily="34" charset="0"/>
                        </a:rPr>
                        <a:t>Percentual do 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677574"/>
                  </a:ext>
                </a:extLst>
              </a:tr>
              <a:tr h="77803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Interior (Macrorregiões Norte, Oeste, Leste e Campinas-Sorocaba)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26,75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227690"/>
                  </a:ext>
                </a:extLst>
              </a:tr>
              <a:tr h="77803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Região Metropolitana de São Paulo (Macrorregião da Grande São Paulo)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73,25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520961"/>
                  </a:ext>
                </a:extLst>
              </a:tr>
              <a:tr h="77803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 Total do Estado de São Paulo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Corbel" panose="020B0503020204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660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2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1ABE009-2CD6-40BC-B1B1-22290AE97F12}"/>
              </a:ext>
            </a:extLst>
          </p:cNvPr>
          <p:cNvSpPr txBox="1"/>
          <p:nvPr/>
        </p:nvSpPr>
        <p:spPr>
          <a:xfrm>
            <a:off x="971600" y="1052736"/>
            <a:ext cx="77048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Candara" pitchFamily="34" charset="0"/>
              </a:rPr>
              <a:t>Equidade entre segmentos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86A5358-64E8-4079-8BD2-E727B330C869}"/>
              </a:ext>
            </a:extLst>
          </p:cNvPr>
          <p:cNvSpPr txBox="1"/>
          <p:nvPr/>
        </p:nvSpPr>
        <p:spPr>
          <a:xfrm>
            <a:off x="1131083" y="1903008"/>
            <a:ext cx="75968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/>
              <a:t>Lésbicas, </a:t>
            </a:r>
            <a:r>
              <a:rPr lang="pt-BR" sz="2400" i="1" dirty="0"/>
              <a:t>gays</a:t>
            </a:r>
            <a:r>
              <a:rPr lang="pt-BR" sz="2400" dirty="0"/>
              <a:t>, bissexuais, travestis, mulheres transexuais e homens trans são diferentes em relação a necessidades de políticas públicas: os cinco segmentos precisam estar representados no Conselho Estadual LGBT;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/>
              <a:t>Lésbicas, </a:t>
            </a:r>
            <a:r>
              <a:rPr lang="pt-BR" sz="2400" i="1" dirty="0"/>
              <a:t>gays</a:t>
            </a:r>
            <a:r>
              <a:rPr lang="pt-BR" sz="2400" dirty="0"/>
              <a:t>, bissexuais , travestis, mulheres transexuais e homens trans têm graus diferentes capacidades de mobilização em um pleito, por isso há a necessidade de votações separadas para os cinco segmentos</a:t>
            </a:r>
          </a:p>
        </p:txBody>
      </p:sp>
    </p:spTree>
    <p:extLst>
      <p:ext uri="{BB962C8B-B14F-4D97-AF65-F5344CB8AC3E}">
        <p14:creationId xmlns:p14="http://schemas.microsoft.com/office/powerpoint/2010/main" val="1554415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DE71F68-989F-465B-88F1-A191A2B1D818}"/>
              </a:ext>
            </a:extLst>
          </p:cNvPr>
          <p:cNvSpPr txBox="1"/>
          <p:nvPr/>
        </p:nvSpPr>
        <p:spPr>
          <a:xfrm>
            <a:off x="971600" y="1052736"/>
            <a:ext cx="77048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Candara" pitchFamily="34" charset="0"/>
              </a:rPr>
              <a:t>Princípio da eleição da (o) candidata (o) mais votada (o)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311E134-FED1-4C16-B8A0-A548B38546A9}"/>
              </a:ext>
            </a:extLst>
          </p:cNvPr>
          <p:cNvSpPr txBox="1"/>
          <p:nvPr/>
        </p:nvSpPr>
        <p:spPr>
          <a:xfrm>
            <a:off x="929212" y="2302204"/>
            <a:ext cx="75968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Corbel" panose="020B0503020204020204" pitchFamily="34" charset="0"/>
              </a:rPr>
              <a:t>Nas eleições representativas, adota-se o critério da eleição da (o) candidata (o) mais votada (o)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400" dirty="0">
              <a:latin typeface="Corbel" panose="020B0503020204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Corbel" panose="020B0503020204020204" pitchFamily="34" charset="0"/>
              </a:rPr>
              <a:t>A RM da Capital concentrou quase três quatros da votação na eleição anterior apesar de possuir ligeiramente população inferior às RA do interior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81563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1031</Words>
  <Application>Microsoft Office PowerPoint</Application>
  <PresentationFormat>Apresentação na tela (4:3)</PresentationFormat>
  <Paragraphs>142</Paragraphs>
  <Slides>19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Candara</vt:lpstr>
      <vt:lpstr>Corbel</vt:lpstr>
      <vt:lpstr>Gotham Book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RUDNEI FERREIRA DE SOUZA</dc:creator>
  <cp:lastModifiedBy>Raquel Paes Leme Silva</cp:lastModifiedBy>
  <cp:revision>60</cp:revision>
  <dcterms:created xsi:type="dcterms:W3CDTF">2014-07-01T15:16:56Z</dcterms:created>
  <dcterms:modified xsi:type="dcterms:W3CDTF">2021-08-02T13:04:09Z</dcterms:modified>
</cp:coreProperties>
</file>